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2" r:id="rId3"/>
    <p:sldId id="275" r:id="rId4"/>
    <p:sldId id="276" r:id="rId5"/>
    <p:sldId id="277" r:id="rId6"/>
    <p:sldId id="278" r:id="rId7"/>
    <p:sldId id="279" r:id="rId8"/>
    <p:sldId id="283" r:id="rId9"/>
    <p:sldId id="280" r:id="rId10"/>
    <p:sldId id="281" r:id="rId11"/>
    <p:sldId id="285" r:id="rId12"/>
    <p:sldId id="282" r:id="rId13"/>
    <p:sldId id="28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796"/>
    <p:restoredTop sz="94622"/>
  </p:normalViewPr>
  <p:slideViewPr>
    <p:cSldViewPr snapToGrid="0" snapToObjects="1">
      <p:cViewPr varScale="1">
        <p:scale>
          <a:sx n="168" d="100"/>
          <a:sy n="168" d="100"/>
        </p:scale>
        <p:origin x="212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9375B1-FE83-B74A-911C-0E4A11D6AC77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8E5CB3-CE63-C549-AC9E-84C4311A56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940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8E5CB3-CE63-C549-AC9E-84C4311A56A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704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02EC4-BC0A-C346-ABBC-5F89C013CB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BBF5E-D4FE-454D-B555-EEB360FC87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13CBE-B555-CB45-A2BC-B4F5B6E6C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626976-EF79-5047-89D5-163CBAA82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7287FC-3FAD-7E4D-A260-2B7A7AD08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055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6C69A-4151-F24D-A06E-531DA4CF3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E806CE-DD38-6140-80CB-387919168E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E86E8-F2EF-CE4E-966F-7E10D0FDB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15AD44-8048-244A-887B-05571A234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4DA47-D6AC-CC44-AF75-C0A9B51F4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38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1D6334-3149-304B-98E3-E1627AD3E8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81CD70-0778-084F-ABDF-AD84758672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A87836-BCAD-954C-B641-C7F292013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C972D-2D39-1B4B-8154-E83ADD977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D6DB4-3A18-CE4C-9D62-DBC2F9918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945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140A0-45E6-A646-AF1E-88D766821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0B59F-7404-1D49-B290-3CE4ED74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7BB22-2FF6-8840-B348-AAFC605BE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9371D-2BE3-1F48-8A33-2BA5E035E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DFF53E-CAD7-8C41-92E0-485DB0614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008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14A2C-27D9-A448-85E9-459763CDB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826EC7-7652-DC4C-BA3D-A774AC4D7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4586F-692B-4543-BFC6-3FC1008B5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D70E55-796A-EF45-B386-C5432B906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60AF37-7F36-594C-86A0-ED90ABF18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095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A96F5-14D8-EF43-BE91-B8906F111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46717-5AEA-F34D-90F5-48482E9EE5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510E69-DCD6-BF4E-99F1-C483C51A03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AD519A-2558-4544-A522-D6EAB1A34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55DCBB-463F-744E-B356-C40C3A5C0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883199-F2B8-4243-88CA-40C0AF400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18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52598-9B91-254B-883B-4F8476FC2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A40A2-A7EB-6444-9C41-20673323A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DC352D-C02D-554E-8346-E745D8C4F6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279B39-79EA-704A-9528-EF150C7A3B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ECED8C-3890-C345-9FAD-F0F93B08A4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4801FE-FDD5-8B48-A5C3-E9F7DD922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CE8734-7EBE-3146-B2EE-CFE1B0C4E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3C8DA8-E325-E94C-8F35-475892730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50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97798-2CD0-264E-9135-A2F8CD6CE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AE5C71-D277-454A-8D53-FCCC4AB4E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765750-FEF2-254C-AA60-5D793C0BE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C1F25D-AA8E-B34B-9012-24CF0A310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184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192AEF-B05A-FE44-99E7-0CACC136F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D38BFE-90E1-0649-B3FE-364AF0C26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CD379-4862-6C40-B60F-EA31565DD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566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639CF-72E5-2A47-8C9E-4B3224EEA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FEDAC-D1AC-8745-AA69-1A2D69818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5FE68A-1CFE-7C46-A0CB-59EF633200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B29029-CDFF-CB4D-8DD2-68E8C9AA3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737DC1-04B5-8B42-B010-5F4AA9EC4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535CC-A6DF-1F4E-8589-4AF359E58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702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54FFE-CC4E-9E48-897D-51D4BFC35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DC7B4-0071-E941-8E40-F6453D07F6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103019-9E42-0F47-8312-279B9454B4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F7165C-5F41-1B44-87A4-0EFE41F6C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CE443D-480E-BA49-93F6-31B691B9B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28872-E4BB-AD4A-9160-E5B451E3D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98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74055A-FA77-9742-A6ED-C918D5BE2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AE1488-8312-444A-8722-065DEB959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19B80-62EC-6340-8FCF-5D59D20C6C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E75392-3B52-9F49-BCF2-44DCD119FD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65D437-B544-4E49-84C4-2A51B82FB7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588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anoptes-uploads.zooniverse.org/subject_location/ed1c603b-c741-44ad-ae11-3cdf404a3fb5.jpeg" TargetMode="External"/><Relationship Id="rId2" Type="http://schemas.openxmlformats.org/officeDocument/2006/relationships/hyperlink" Target="https://panoptes-uploads.zooniverse.org/subject_location/60b9fcfa-20c0-45db-823a-4ce78ea1d740.jpe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noptes-uploads.zooniverse.org/subject_location/4804d5e2-3a2e-4ce6-b7c5-cc9397bb4a59.jpeg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C8066-8B89-B044-B21A-3FD49E89F4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capstone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4CA67C-C368-694F-BC08-9839E413BD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Trails Team</a:t>
            </a:r>
          </a:p>
        </p:txBody>
      </p:sp>
    </p:spTree>
    <p:extLst>
      <p:ext uri="{BB962C8B-B14F-4D97-AF65-F5344CB8AC3E}">
        <p14:creationId xmlns:p14="http://schemas.microsoft.com/office/powerpoint/2010/main" val="4587068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8963A6F-7EAD-934F-922E-D6234D0A7D7C}"/>
              </a:ext>
            </a:extLst>
          </p:cNvPr>
          <p:cNvSpPr txBox="1"/>
          <p:nvPr/>
        </p:nvSpPr>
        <p:spPr>
          <a:xfrm>
            <a:off x="1590096" y="2064574"/>
            <a:ext cx="36987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primary key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image_group_id: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image_url_1: alphanumeric (s3 bucket)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image_url_2: alphanumeric (s3 bucket)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image_url_3: alphanumeric (s3 bucket)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species_name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count: 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blank_image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load_date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datetime (+ who columns)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FE44FAA-9C01-DB44-ADF0-6083C571FE1A}"/>
              </a:ext>
            </a:extLst>
          </p:cNvPr>
          <p:cNvCxnSpPr>
            <a:cxnSpLocks/>
          </p:cNvCxnSpPr>
          <p:nvPr/>
        </p:nvCxnSpPr>
        <p:spPr>
          <a:xfrm flipV="1">
            <a:off x="5368109" y="2782662"/>
            <a:ext cx="2301117" cy="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5E2107C0-5B33-614F-99F8-3612FF2AD283}"/>
              </a:ext>
            </a:extLst>
          </p:cNvPr>
          <p:cNvSpPr/>
          <p:nvPr/>
        </p:nvSpPr>
        <p:spPr>
          <a:xfrm>
            <a:off x="1518758" y="2010938"/>
            <a:ext cx="3841405" cy="1861598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148B10-6040-EA4A-8EF7-A2BE7EE8B6B3}"/>
              </a:ext>
            </a:extLst>
          </p:cNvPr>
          <p:cNvSpPr/>
          <p:nvPr/>
        </p:nvSpPr>
        <p:spPr>
          <a:xfrm>
            <a:off x="7669226" y="2149885"/>
            <a:ext cx="3841405" cy="1697128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C1E14D-6551-954E-B1C7-6747E5307682}"/>
              </a:ext>
            </a:extLst>
          </p:cNvPr>
          <p:cNvSpPr txBox="1"/>
          <p:nvPr/>
        </p:nvSpPr>
        <p:spPr>
          <a:xfrm>
            <a:off x="7749480" y="2228248"/>
            <a:ext cx="36987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event_annotation_id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primary key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foreign key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image_group_id: alphanumeric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species_name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count: 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blank_image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annotation_date: datetime 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userid: alphanumeric (+ who columns)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8B0473-B49E-1D4A-9F88-1954EB071D46}"/>
              </a:ext>
            </a:extLst>
          </p:cNvPr>
          <p:cNvSpPr txBox="1"/>
          <p:nvPr/>
        </p:nvSpPr>
        <p:spPr>
          <a:xfrm>
            <a:off x="7669226" y="1706816"/>
            <a:ext cx="2536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event_annotations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4CBBBC-40B8-8441-A647-89881CBC2E5D}"/>
              </a:ext>
            </a:extLst>
          </p:cNvPr>
          <p:cNvSpPr txBox="1"/>
          <p:nvPr/>
        </p:nvSpPr>
        <p:spPr>
          <a:xfrm>
            <a:off x="5938296" y="2437212"/>
            <a:ext cx="894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 : many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3D360F-981D-F840-BB6A-CC19364AC10F}"/>
              </a:ext>
            </a:extLst>
          </p:cNvPr>
          <p:cNvSpPr txBox="1"/>
          <p:nvPr/>
        </p:nvSpPr>
        <p:spPr>
          <a:xfrm>
            <a:off x="1467650" y="1602909"/>
            <a:ext cx="19220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event_images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0328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7F37CE17-B76C-9A48-81D0-35787F8449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2155" y="678222"/>
            <a:ext cx="2078690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Table: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Model_Output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392334-AED5-8F4B-A0F8-635285A544AA}"/>
              </a:ext>
            </a:extLst>
          </p:cNvPr>
          <p:cNvSpPr/>
          <p:nvPr/>
        </p:nvSpPr>
        <p:spPr>
          <a:xfrm>
            <a:off x="5852159" y="2863334"/>
            <a:ext cx="49057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</a:rPr>
              <a:t>detectable -&gt; image is blur or animal too close to camera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19C09A-C9D5-214F-941C-3B4AFEB91D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4589146"/>
              </p:ext>
            </p:extLst>
          </p:nvPr>
        </p:nvGraphicFramePr>
        <p:xfrm>
          <a:off x="3466876" y="1379228"/>
          <a:ext cx="2385283" cy="4861550"/>
        </p:xfrm>
        <a:graphic>
          <a:graphicData uri="http://schemas.openxmlformats.org/drawingml/2006/table">
            <a:tbl>
              <a:tblPr/>
              <a:tblGrid>
                <a:gridCol w="1559000">
                  <a:extLst>
                    <a:ext uri="{9D8B030D-6E8A-4147-A177-3AD203B41FA5}">
                      <a16:colId xmlns:a16="http://schemas.microsoft.com/office/drawing/2014/main" val="892200564"/>
                    </a:ext>
                  </a:extLst>
                </a:gridCol>
                <a:gridCol w="826283">
                  <a:extLst>
                    <a:ext uri="{9D8B030D-6E8A-4147-A177-3AD203B41FA5}">
                      <a16:colId xmlns:a16="http://schemas.microsoft.com/office/drawing/2014/main" val="1674346556"/>
                    </a:ext>
                  </a:extLst>
                </a:gridCol>
              </a:tblGrid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model_ouput_id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int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918272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model_id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int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6790115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image_group_id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3265279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image_id_1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8593224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image_id_1_species_name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3586126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Image_id_1_conf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string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0421579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image_id_1_count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int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2127312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image_id_1_blank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boolean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3228478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image_id_1_detectable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boolean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3590378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</a:rPr>
                        <a:t>image_id_1_bbox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7854207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image_id_2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1614834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image_id_2_species_name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6462606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Image_id_2_conf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string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7168088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image_id_2_count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int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5069896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image_id_2_blank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boolean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2491161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image_id_2_detectable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boolean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7905820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image_id_2_bbox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3173373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image_id_3 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870599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image_id_3_species_name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1636854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Image_id_3_conf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string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2991742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image_id_3_count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int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952907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image_id_3_blank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boolean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0328287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image_id_3_detectable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boolean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0665420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image_id_3_bbox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1603337"/>
                  </a:ext>
                </a:extLst>
              </a:tr>
              <a:tr h="19446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  <a:latin typeface="Calibri" panose="020F0502020204030204" pitchFamily="34" charset="0"/>
                        </a:rPr>
                        <a:t>load_date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  <a:latin typeface="Calibri" panose="020F0502020204030204" pitchFamily="34" charset="0"/>
                        </a:rPr>
                        <a:t>datetime</a:t>
                      </a:r>
                    </a:p>
                  </a:txBody>
                  <a:tcPr marL="28073" marR="28073" marT="28073" marB="28073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84149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2104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D9D71B-0DD1-354C-A42E-0C993E89F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3110" y="743801"/>
            <a:ext cx="3225550" cy="32255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C1AC78-0901-5640-8E92-07D28E2A40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19" y="743801"/>
            <a:ext cx="3213226" cy="32132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ACDCA68-A29B-D143-871C-60F34ACDB443}"/>
              </a:ext>
            </a:extLst>
          </p:cNvPr>
          <p:cNvSpPr/>
          <p:nvPr/>
        </p:nvSpPr>
        <p:spPr>
          <a:xfrm>
            <a:off x="1264319" y="3957027"/>
            <a:ext cx="2545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SSWI000000020163117A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19463A-028F-2345-A33B-20B7161F4CC0}"/>
              </a:ext>
            </a:extLst>
          </p:cNvPr>
          <p:cNvSpPr/>
          <p:nvPr/>
        </p:nvSpPr>
        <p:spPr>
          <a:xfrm>
            <a:off x="8270393" y="3981675"/>
            <a:ext cx="25362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SSWI000000020163117C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B697F6-BAAB-584E-BA1C-5D45D68906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9387" y="705644"/>
            <a:ext cx="3213226" cy="32132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65D5224-141B-8D49-9B65-AF56F1C29CA0}"/>
              </a:ext>
            </a:extLst>
          </p:cNvPr>
          <p:cNvSpPr/>
          <p:nvPr/>
        </p:nvSpPr>
        <p:spPr>
          <a:xfrm>
            <a:off x="4568982" y="3922468"/>
            <a:ext cx="25378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SSWI000000020163117B</a:t>
            </a: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A04EB632-145D-9142-964E-6182B3EBD0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725750" y="154619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4877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178EB47-E37C-E140-937D-67428FAC0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2196" y="941058"/>
            <a:ext cx="7264400" cy="370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953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29E19AAF-5119-1D47-B1FB-D99671F4F312}"/>
              </a:ext>
            </a:extLst>
          </p:cNvPr>
          <p:cNvSpPr txBox="1"/>
          <p:nvPr/>
        </p:nvSpPr>
        <p:spPr>
          <a:xfrm>
            <a:off x="3490036" y="2025134"/>
            <a:ext cx="6671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 apis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63855F7F-EEB7-8648-A6F6-88663A9656C1}"/>
              </a:ext>
            </a:extLst>
          </p:cNvPr>
          <p:cNvSpPr/>
          <p:nvPr/>
        </p:nvSpPr>
        <p:spPr>
          <a:xfrm>
            <a:off x="7881646" y="1691083"/>
            <a:ext cx="2844678" cy="2212727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97FFF6A-FFFC-024D-BBD0-3833B22E43A3}"/>
              </a:ext>
            </a:extLst>
          </p:cNvPr>
          <p:cNvSpPr txBox="1"/>
          <p:nvPr/>
        </p:nvSpPr>
        <p:spPr>
          <a:xfrm>
            <a:off x="7990557" y="1780163"/>
            <a:ext cx="284467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API #1: Get image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imagegroupid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images[] : array of 3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species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animalcount</a:t>
            </a:r>
          </a:p>
          <a:p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API #2: Submit Annotation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imagegroupid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species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animalcount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9A1A7EE-152E-EB4D-83F5-DFBFD0AFE1CC}"/>
              </a:ext>
            </a:extLst>
          </p:cNvPr>
          <p:cNvSpPr/>
          <p:nvPr/>
        </p:nvSpPr>
        <p:spPr>
          <a:xfrm>
            <a:off x="2698309" y="971963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Frontend - Angular</a:t>
            </a:r>
          </a:p>
        </p:txBody>
      </p:sp>
      <p:sp>
        <p:nvSpPr>
          <p:cNvPr id="68" name="Line Callout 2 67">
            <a:extLst>
              <a:ext uri="{FF2B5EF4-FFF2-40B4-BE49-F238E27FC236}">
                <a16:creationId xmlns:a16="http://schemas.microsoft.com/office/drawing/2014/main" id="{3AB204F7-C1F6-D240-B631-D216765202A7}"/>
              </a:ext>
            </a:extLst>
          </p:cNvPr>
          <p:cNvSpPr/>
          <p:nvPr/>
        </p:nvSpPr>
        <p:spPr>
          <a:xfrm>
            <a:off x="4902693" y="489232"/>
            <a:ext cx="1291079" cy="714116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71803"/>
              <a:gd name="adj6" fmla="val -44138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html, css, typescript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87DBA6B-E2F2-6E4C-9B5B-1A75355927DA}"/>
              </a:ext>
            </a:extLst>
          </p:cNvPr>
          <p:cNvSpPr/>
          <p:nvPr/>
        </p:nvSpPr>
        <p:spPr>
          <a:xfrm>
            <a:off x="2698308" y="2700239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API Server - Flask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5B6AEB5-6F78-9241-B1A9-A504A18F7831}"/>
              </a:ext>
            </a:extLst>
          </p:cNvPr>
          <p:cNvCxnSpPr>
            <a:cxnSpLocks/>
            <a:stCxn id="58" idx="2"/>
            <a:endCxn id="70" idx="0"/>
          </p:cNvCxnSpPr>
          <p:nvPr/>
        </p:nvCxnSpPr>
        <p:spPr>
          <a:xfrm flipH="1">
            <a:off x="3518970" y="1691084"/>
            <a:ext cx="1" cy="100915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Line Callout 2 72">
            <a:extLst>
              <a:ext uri="{FF2B5EF4-FFF2-40B4-BE49-F238E27FC236}">
                <a16:creationId xmlns:a16="http://schemas.microsoft.com/office/drawing/2014/main" id="{1E8876B8-7F0D-FB46-9F12-C918C3326AA0}"/>
              </a:ext>
            </a:extLst>
          </p:cNvPr>
          <p:cNvSpPr/>
          <p:nvPr/>
        </p:nvSpPr>
        <p:spPr>
          <a:xfrm>
            <a:off x="4946444" y="2850718"/>
            <a:ext cx="1408252" cy="798973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71803"/>
              <a:gd name="adj6" fmla="val -44138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python, db calls, model calls</a:t>
            </a:r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7912F884-3966-7649-BA1A-27135EC9EED6}"/>
              </a:ext>
            </a:extLst>
          </p:cNvPr>
          <p:cNvSpPr/>
          <p:nvPr/>
        </p:nvSpPr>
        <p:spPr>
          <a:xfrm>
            <a:off x="2993006" y="4428515"/>
            <a:ext cx="1014759" cy="914400"/>
          </a:xfrm>
          <a:prstGeom prst="can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DB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20E7A4B3-4086-9F49-87C7-5B91692FDA48}"/>
              </a:ext>
            </a:extLst>
          </p:cNvPr>
          <p:cNvCxnSpPr>
            <a:cxnSpLocks/>
          </p:cNvCxnSpPr>
          <p:nvPr/>
        </p:nvCxnSpPr>
        <p:spPr>
          <a:xfrm flipH="1">
            <a:off x="3490037" y="3419360"/>
            <a:ext cx="1" cy="100915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36894E4E-9065-9D45-B333-8AA41575C321}"/>
              </a:ext>
            </a:extLst>
          </p:cNvPr>
          <p:cNvSpPr/>
          <p:nvPr/>
        </p:nvSpPr>
        <p:spPr>
          <a:xfrm>
            <a:off x="604416" y="2697738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S3 public bucket - images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2290F4F8-C126-704D-B532-6B8C4B8ECDFA}"/>
              </a:ext>
            </a:extLst>
          </p:cNvPr>
          <p:cNvCxnSpPr>
            <a:cxnSpLocks/>
          </p:cNvCxnSpPr>
          <p:nvPr/>
        </p:nvCxnSpPr>
        <p:spPr>
          <a:xfrm>
            <a:off x="4202067" y="2204174"/>
            <a:ext cx="3542015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36E8291B-40CC-DA4B-B35E-B61BCECFE86F}"/>
              </a:ext>
            </a:extLst>
          </p:cNvPr>
          <p:cNvSpPr/>
          <p:nvPr/>
        </p:nvSpPr>
        <p:spPr>
          <a:xfrm>
            <a:off x="4566113" y="4900004"/>
            <a:ext cx="742908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"imagegroupid" : "333", 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"images" : [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    </a:t>
            </a:r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  <a:hlinkClick r:id="rId2"/>
              </a:rPr>
              <a:t>https://panoptes-uploads.zooniverse.org/subject_location/60b9fcfa-20c0-45db-823a-4ce78ea1d740.jpeg</a:t>
            </a:r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, 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    </a:t>
            </a:r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  <a:hlinkClick r:id="rId3"/>
              </a:rPr>
              <a:t>https://panoptes-uploads.zooniverse.org/subject_location/ed1c603b-c741-44ad-ae11-3cdf404a3fb5.jpeg</a:t>
            </a:r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, 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    </a:t>
            </a:r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  <a:hlinkClick r:id="rId4"/>
              </a:rPr>
              <a:t>https://panoptes-uploads.zooniverse.org/subject_location/4804d5e2-3a2e-4ce6-b7c5-cc9397bb4a59.jpeg</a:t>
            </a:r>
            <a:endParaRPr lang="en-US" sz="900" dirty="0">
              <a:solidFill>
                <a:schemeClr val="bg2">
                  <a:lumMod val="25000"/>
                </a:schemeClr>
              </a:solidFill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   ],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”species" : "bobcat"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"animalcount" : 4,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}</a:t>
            </a:r>
            <a:endParaRPr lang="en-US" sz="900" b="0" dirty="0">
              <a:solidFill>
                <a:schemeClr val="bg2">
                  <a:lumMod val="25000"/>
                </a:schemeClr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06ED8A6-4BDA-1444-BF5E-0A6301D331C9}"/>
              </a:ext>
            </a:extLst>
          </p:cNvPr>
          <p:cNvSpPr/>
          <p:nvPr/>
        </p:nvSpPr>
        <p:spPr>
          <a:xfrm>
            <a:off x="4566112" y="4885716"/>
            <a:ext cx="7353455" cy="1491616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5B0CE4C7-5B9C-0F49-8D7F-6B64D83628B3}"/>
              </a:ext>
            </a:extLst>
          </p:cNvPr>
          <p:cNvCxnSpPr>
            <a:cxnSpLocks/>
            <a:stCxn id="80" idx="0"/>
          </p:cNvCxnSpPr>
          <p:nvPr/>
        </p:nvCxnSpPr>
        <p:spPr>
          <a:xfrm flipV="1">
            <a:off x="1425078" y="1691084"/>
            <a:ext cx="1956047" cy="1006654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52B11C19-130C-FD45-BD3F-D947FCBC9435}"/>
              </a:ext>
            </a:extLst>
          </p:cNvPr>
          <p:cNvSpPr txBox="1"/>
          <p:nvPr/>
        </p:nvSpPr>
        <p:spPr>
          <a:xfrm>
            <a:off x="1633467" y="1958501"/>
            <a:ext cx="7696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images</a:t>
            </a:r>
          </a:p>
        </p:txBody>
      </p:sp>
    </p:spTree>
    <p:extLst>
      <p:ext uri="{BB962C8B-B14F-4D97-AF65-F5344CB8AC3E}">
        <p14:creationId xmlns:p14="http://schemas.microsoft.com/office/powerpoint/2010/main" val="1975909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01">
            <a:extLst>
              <a:ext uri="{FF2B5EF4-FFF2-40B4-BE49-F238E27FC236}">
                <a16:creationId xmlns:a16="http://schemas.microsoft.com/office/drawing/2014/main" id="{B97FFF6A-FFFC-024D-BBD0-3833B22E43A3}"/>
              </a:ext>
            </a:extLst>
          </p:cNvPr>
          <p:cNvSpPr txBox="1"/>
          <p:nvPr/>
        </p:nvSpPr>
        <p:spPr>
          <a:xfrm>
            <a:off x="858576" y="1477834"/>
            <a:ext cx="36987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primary key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image_group_id: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image_url_1: alphanumeric (s3 bucket)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image_url_2: alphanumeric (s3 bucket)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image_url_3: alphanumeric (s3 bucket)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species_name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count: 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blank_image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load_date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datetime (+ who columns)</a:t>
            </a:r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7912F884-3966-7649-BA1A-27135EC9EED6}"/>
              </a:ext>
            </a:extLst>
          </p:cNvPr>
          <p:cNvSpPr/>
          <p:nvPr/>
        </p:nvSpPr>
        <p:spPr>
          <a:xfrm>
            <a:off x="9976432" y="730455"/>
            <a:ext cx="826435" cy="693743"/>
          </a:xfrm>
          <a:prstGeom prst="can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DB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5B0CE4C7-5B9C-0F49-8D7F-6B64D83628B3}"/>
              </a:ext>
            </a:extLst>
          </p:cNvPr>
          <p:cNvCxnSpPr>
            <a:cxnSpLocks/>
          </p:cNvCxnSpPr>
          <p:nvPr/>
        </p:nvCxnSpPr>
        <p:spPr>
          <a:xfrm flipV="1">
            <a:off x="4682309" y="2317842"/>
            <a:ext cx="2301117" cy="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722F2F2-80CB-774F-91CF-1D086DFEC7B6}"/>
              </a:ext>
            </a:extLst>
          </p:cNvPr>
          <p:cNvSpPr/>
          <p:nvPr/>
        </p:nvSpPr>
        <p:spPr>
          <a:xfrm>
            <a:off x="787238" y="1424198"/>
            <a:ext cx="3841405" cy="1861598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E78855-12AE-AD48-AFCC-67B08AE081AC}"/>
              </a:ext>
            </a:extLst>
          </p:cNvPr>
          <p:cNvSpPr/>
          <p:nvPr/>
        </p:nvSpPr>
        <p:spPr>
          <a:xfrm>
            <a:off x="7023886" y="2203225"/>
            <a:ext cx="3841405" cy="1697128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4B20CBB-FE27-B44E-86A9-79B55E5CA204}"/>
              </a:ext>
            </a:extLst>
          </p:cNvPr>
          <p:cNvSpPr txBox="1"/>
          <p:nvPr/>
        </p:nvSpPr>
        <p:spPr>
          <a:xfrm>
            <a:off x="7104140" y="2281588"/>
            <a:ext cx="36987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event_annotation_id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primary key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foreign key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image_group_id: alphanumeric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species_name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count: 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blank_image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annotation_date: datetime 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userid: alphanumeric (+ who columns)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276D213-E4FB-D947-92C0-71E2A7325135}"/>
              </a:ext>
            </a:extLst>
          </p:cNvPr>
          <p:cNvSpPr txBox="1"/>
          <p:nvPr/>
        </p:nvSpPr>
        <p:spPr>
          <a:xfrm>
            <a:off x="7023886" y="1741560"/>
            <a:ext cx="2536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event_annotations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B5FD3CC-43AC-804C-8E52-CEAAE63B34EA}"/>
              </a:ext>
            </a:extLst>
          </p:cNvPr>
          <p:cNvSpPr txBox="1"/>
          <p:nvPr/>
        </p:nvSpPr>
        <p:spPr>
          <a:xfrm>
            <a:off x="787238" y="962533"/>
            <a:ext cx="19220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event_images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035C10F-C540-A24B-810C-BC68EA7ED6ED}"/>
              </a:ext>
            </a:extLst>
          </p:cNvPr>
          <p:cNvSpPr txBox="1"/>
          <p:nvPr/>
        </p:nvSpPr>
        <p:spPr>
          <a:xfrm>
            <a:off x="5252496" y="1972392"/>
            <a:ext cx="894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 : many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11284F-B872-7345-8A3F-60AA931C60DF}"/>
              </a:ext>
            </a:extLst>
          </p:cNvPr>
          <p:cNvSpPr txBox="1"/>
          <p:nvPr/>
        </p:nvSpPr>
        <p:spPr>
          <a:xfrm>
            <a:off x="1567769" y="4013649"/>
            <a:ext cx="457894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Image_id: 1</a:t>
            </a:r>
          </a:p>
          <a:p>
            <a:r>
              <a:rPr lang="en-US" dirty="0" err="1"/>
              <a:t>Image_event_id</a:t>
            </a:r>
            <a:r>
              <a:rPr lang="en-US" dirty="0"/>
              <a:t>: 32243</a:t>
            </a:r>
          </a:p>
          <a:p>
            <a:r>
              <a:rPr lang="en-US" dirty="0"/>
              <a:t>Image_url_1: http://…amazons3/32243_0.jpeg</a:t>
            </a:r>
          </a:p>
          <a:p>
            <a:r>
              <a:rPr lang="en-US" dirty="0"/>
              <a:t>Image_url_2: http://…amazons3/32243_1.jpeg</a:t>
            </a:r>
          </a:p>
          <a:p>
            <a:r>
              <a:rPr lang="en-US" dirty="0"/>
              <a:t>Image_url_3: http://…amazons3/32243_2.jpeg</a:t>
            </a:r>
          </a:p>
          <a:p>
            <a:r>
              <a:rPr lang="en-US" dirty="0"/>
              <a:t>Species: deer</a:t>
            </a:r>
          </a:p>
          <a:p>
            <a:r>
              <a:rPr lang="en-US" dirty="0"/>
              <a:t>Count: 2</a:t>
            </a:r>
          </a:p>
          <a:p>
            <a:r>
              <a:rPr lang="en-US" dirty="0"/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3113561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CF4A240-E397-7C4B-9FDF-4EE2CC4206A3}"/>
              </a:ext>
            </a:extLst>
          </p:cNvPr>
          <p:cNvGrpSpPr/>
          <p:nvPr/>
        </p:nvGrpSpPr>
        <p:grpSpPr>
          <a:xfrm>
            <a:off x="604416" y="489232"/>
            <a:ext cx="5750280" cy="4853683"/>
            <a:chOff x="604416" y="489232"/>
            <a:chExt cx="5750280" cy="48536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9E19AAF-5119-1D47-B1FB-D99671F4F312}"/>
                </a:ext>
              </a:extLst>
            </p:cNvPr>
            <p:cNvSpPr txBox="1"/>
            <p:nvPr/>
          </p:nvSpPr>
          <p:spPr>
            <a:xfrm>
              <a:off x="3490036" y="2025134"/>
              <a:ext cx="66717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 apis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9A1A7EE-152E-EB4D-83F5-DFBFD0AFE1CC}"/>
                </a:ext>
              </a:extLst>
            </p:cNvPr>
            <p:cNvSpPr/>
            <p:nvPr/>
          </p:nvSpPr>
          <p:spPr>
            <a:xfrm>
              <a:off x="2698309" y="971963"/>
              <a:ext cx="1641323" cy="719121"/>
            </a:xfrm>
            <a:prstGeom prst="rect">
              <a:avLst/>
            </a:prstGeom>
            <a:noFill/>
            <a:ln w="22225">
              <a:solidFill>
                <a:schemeClr val="tx1">
                  <a:lumMod val="50000"/>
                  <a:lumOff val="50000"/>
                </a:schemeClr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Frontend - Angular</a:t>
              </a:r>
            </a:p>
          </p:txBody>
        </p:sp>
        <p:sp>
          <p:nvSpPr>
            <p:cNvPr id="68" name="Line Callout 2 67">
              <a:extLst>
                <a:ext uri="{FF2B5EF4-FFF2-40B4-BE49-F238E27FC236}">
                  <a16:creationId xmlns:a16="http://schemas.microsoft.com/office/drawing/2014/main" id="{3AB204F7-C1F6-D240-B631-D216765202A7}"/>
                </a:ext>
              </a:extLst>
            </p:cNvPr>
            <p:cNvSpPr/>
            <p:nvPr/>
          </p:nvSpPr>
          <p:spPr>
            <a:xfrm>
              <a:off x="4902693" y="489232"/>
              <a:ext cx="1291079" cy="714116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1803"/>
                <a:gd name="adj6" fmla="val -44138"/>
              </a:avLst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html, css, typescript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A87DBA6B-E2F2-6E4C-9B5B-1A75355927DA}"/>
                </a:ext>
              </a:extLst>
            </p:cNvPr>
            <p:cNvSpPr/>
            <p:nvPr/>
          </p:nvSpPr>
          <p:spPr>
            <a:xfrm>
              <a:off x="2698308" y="2700239"/>
              <a:ext cx="1641323" cy="719121"/>
            </a:xfrm>
            <a:prstGeom prst="rect">
              <a:avLst/>
            </a:prstGeom>
            <a:noFill/>
            <a:ln w="22225">
              <a:solidFill>
                <a:schemeClr val="tx1">
                  <a:lumMod val="50000"/>
                  <a:lumOff val="50000"/>
                </a:schemeClr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API Server - Flask</a:t>
              </a:r>
            </a:p>
          </p:txBody>
        </p: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55B6AEB5-6F78-9241-B1A9-A504A18F7831}"/>
                </a:ext>
              </a:extLst>
            </p:cNvPr>
            <p:cNvCxnSpPr>
              <a:cxnSpLocks/>
              <a:stCxn id="58" idx="2"/>
              <a:endCxn id="70" idx="0"/>
            </p:cNvCxnSpPr>
            <p:nvPr/>
          </p:nvCxnSpPr>
          <p:spPr>
            <a:xfrm flipH="1">
              <a:off x="3518970" y="1691084"/>
              <a:ext cx="1" cy="1009155"/>
            </a:xfrm>
            <a:prstGeom prst="straightConnector1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Line Callout 2 72">
              <a:extLst>
                <a:ext uri="{FF2B5EF4-FFF2-40B4-BE49-F238E27FC236}">
                  <a16:creationId xmlns:a16="http://schemas.microsoft.com/office/drawing/2014/main" id="{1E8876B8-7F0D-FB46-9F12-C918C3326AA0}"/>
                </a:ext>
              </a:extLst>
            </p:cNvPr>
            <p:cNvSpPr/>
            <p:nvPr/>
          </p:nvSpPr>
          <p:spPr>
            <a:xfrm>
              <a:off x="4946444" y="2850718"/>
              <a:ext cx="1408252" cy="798973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1803"/>
                <a:gd name="adj6" fmla="val -44138"/>
              </a:avLst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python, db calls, model calls</a:t>
              </a:r>
            </a:p>
          </p:txBody>
        </p:sp>
        <p:sp>
          <p:nvSpPr>
            <p:cNvPr id="18" name="Can 17">
              <a:extLst>
                <a:ext uri="{FF2B5EF4-FFF2-40B4-BE49-F238E27FC236}">
                  <a16:creationId xmlns:a16="http://schemas.microsoft.com/office/drawing/2014/main" id="{7912F884-3966-7649-BA1A-27135EC9EED6}"/>
                </a:ext>
              </a:extLst>
            </p:cNvPr>
            <p:cNvSpPr/>
            <p:nvPr/>
          </p:nvSpPr>
          <p:spPr>
            <a:xfrm>
              <a:off x="2993006" y="4428515"/>
              <a:ext cx="1014759" cy="914400"/>
            </a:xfrm>
            <a:prstGeom prst="can">
              <a:avLst/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DB</a:t>
              </a:r>
            </a:p>
          </p:txBody>
        </p: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20E7A4B3-4086-9F49-87C7-5B91692FDA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90037" y="3419360"/>
              <a:ext cx="1" cy="1009155"/>
            </a:xfrm>
            <a:prstGeom prst="straightConnector1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36894E4E-9065-9D45-B333-8AA41575C321}"/>
                </a:ext>
              </a:extLst>
            </p:cNvPr>
            <p:cNvSpPr/>
            <p:nvPr/>
          </p:nvSpPr>
          <p:spPr>
            <a:xfrm>
              <a:off x="604416" y="2697738"/>
              <a:ext cx="1641323" cy="719121"/>
            </a:xfrm>
            <a:prstGeom prst="rect">
              <a:avLst/>
            </a:prstGeom>
            <a:noFill/>
            <a:ln w="22225">
              <a:solidFill>
                <a:schemeClr val="tx1">
                  <a:lumMod val="50000"/>
                  <a:lumOff val="50000"/>
                </a:schemeClr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S3 public bucket - images</a:t>
              </a:r>
            </a:p>
          </p:txBody>
        </p: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5B0CE4C7-5B9C-0F49-8D7F-6B64D83628B3}"/>
                </a:ext>
              </a:extLst>
            </p:cNvPr>
            <p:cNvCxnSpPr>
              <a:cxnSpLocks/>
              <a:stCxn id="80" idx="0"/>
            </p:cNvCxnSpPr>
            <p:nvPr/>
          </p:nvCxnSpPr>
          <p:spPr>
            <a:xfrm flipV="1">
              <a:off x="1425078" y="1691084"/>
              <a:ext cx="1956047" cy="1006654"/>
            </a:xfrm>
            <a:prstGeom prst="straightConnector1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52B11C19-130C-FD45-BD3F-D947FCBC9435}"/>
                </a:ext>
              </a:extLst>
            </p:cNvPr>
            <p:cNvSpPr txBox="1"/>
            <p:nvPr/>
          </p:nvSpPr>
          <p:spPr>
            <a:xfrm>
              <a:off x="1633467" y="1958501"/>
              <a:ext cx="7696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images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09024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FFE54F-8677-4A44-9711-0DC23D1B6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204" y="307498"/>
            <a:ext cx="3378662" cy="28403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E7C88AB-B8F8-C447-A978-E8F76C6D18EE}"/>
              </a:ext>
            </a:extLst>
          </p:cNvPr>
          <p:cNvSpPr txBox="1"/>
          <p:nvPr/>
        </p:nvSpPr>
        <p:spPr>
          <a:xfrm>
            <a:off x="4874400" y="2476800"/>
            <a:ext cx="394531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otype Corsiva" panose="03010101010201010101" pitchFamily="66" charset="0"/>
                <a:cs typeface="Simplified Arabic Fixed" panose="020F0502020204030204" pitchFamily="34" charset="0"/>
              </a:rPr>
              <a:t>What gets measured,</a:t>
            </a:r>
          </a:p>
          <a:p>
            <a:r>
              <a:rPr 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otype Corsiva" panose="03010101010201010101" pitchFamily="66" charset="0"/>
                <a:cs typeface="Simplified Arabic Fixed" panose="020F0502020204030204" pitchFamily="34" charset="0"/>
              </a:rPr>
              <a:t>gets managed</a:t>
            </a:r>
          </a:p>
        </p:txBody>
      </p:sp>
    </p:spTree>
    <p:extLst>
      <p:ext uri="{BB962C8B-B14F-4D97-AF65-F5344CB8AC3E}">
        <p14:creationId xmlns:p14="http://schemas.microsoft.com/office/powerpoint/2010/main" val="1057729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6F4EF89B-9CC0-5A44-A6F8-F8C67E7F399C}"/>
              </a:ext>
            </a:extLst>
          </p:cNvPr>
          <p:cNvSpPr/>
          <p:nvPr/>
        </p:nvSpPr>
        <p:spPr>
          <a:xfrm>
            <a:off x="5983113" y="2689220"/>
            <a:ext cx="2228469" cy="2648765"/>
          </a:xfrm>
          <a:prstGeom prst="rect">
            <a:avLst/>
          </a:prstGeom>
          <a:solidFill>
            <a:schemeClr val="bg1">
              <a:lumMod val="95000"/>
            </a:schemeClr>
          </a:solidFill>
          <a:ln w="22225">
            <a:solidFill>
              <a:schemeClr val="tx1">
                <a:lumMod val="50000"/>
                <a:lumOff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9E19AAF-5119-1D47-B1FB-D99671F4F312}"/>
              </a:ext>
            </a:extLst>
          </p:cNvPr>
          <p:cNvSpPr txBox="1"/>
          <p:nvPr/>
        </p:nvSpPr>
        <p:spPr>
          <a:xfrm>
            <a:off x="6638448" y="4978873"/>
            <a:ext cx="8801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backend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9A1A7EE-152E-EB4D-83F5-DFBFD0AFE1CC}"/>
              </a:ext>
            </a:extLst>
          </p:cNvPr>
          <p:cNvSpPr/>
          <p:nvPr/>
        </p:nvSpPr>
        <p:spPr>
          <a:xfrm>
            <a:off x="1272709" y="930840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YOLOv5 inference</a:t>
            </a:r>
          </a:p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script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87DBA6B-E2F2-6E4C-9B5B-1A75355927DA}"/>
              </a:ext>
            </a:extLst>
          </p:cNvPr>
          <p:cNvSpPr/>
          <p:nvPr/>
        </p:nvSpPr>
        <p:spPr>
          <a:xfrm>
            <a:off x="5535547" y="1318151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ensemble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script</a:t>
            </a:r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7912F884-3966-7649-BA1A-27135EC9EED6}"/>
              </a:ext>
            </a:extLst>
          </p:cNvPr>
          <p:cNvSpPr/>
          <p:nvPr/>
        </p:nvSpPr>
        <p:spPr>
          <a:xfrm>
            <a:off x="4127741" y="1952026"/>
            <a:ext cx="1014759" cy="914400"/>
          </a:xfrm>
          <a:prstGeom prst="can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DB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20E7A4B3-4086-9F49-87C7-5B91692FDA48}"/>
              </a:ext>
            </a:extLst>
          </p:cNvPr>
          <p:cNvCxnSpPr>
            <a:cxnSpLocks/>
            <a:stCxn id="80" idx="3"/>
            <a:endCxn id="18" idx="2"/>
          </p:cNvCxnSpPr>
          <p:nvPr/>
        </p:nvCxnSpPr>
        <p:spPr>
          <a:xfrm>
            <a:off x="2914031" y="2396833"/>
            <a:ext cx="1213710" cy="12393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36894E4E-9065-9D45-B333-8AA41575C321}"/>
              </a:ext>
            </a:extLst>
          </p:cNvPr>
          <p:cNvSpPr/>
          <p:nvPr/>
        </p:nvSpPr>
        <p:spPr>
          <a:xfrm>
            <a:off x="1272708" y="2037272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efficientnet inference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5B0CE4C7-5B9C-0F49-8D7F-6B64D83628B3}"/>
              </a:ext>
            </a:extLst>
          </p:cNvPr>
          <p:cNvCxnSpPr>
            <a:cxnSpLocks/>
          </p:cNvCxnSpPr>
          <p:nvPr/>
        </p:nvCxnSpPr>
        <p:spPr>
          <a:xfrm>
            <a:off x="5045075" y="2829060"/>
            <a:ext cx="1200961" cy="82976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52B11C19-130C-FD45-BD3F-D947FCBC9435}"/>
              </a:ext>
            </a:extLst>
          </p:cNvPr>
          <p:cNvSpPr txBox="1"/>
          <p:nvPr/>
        </p:nvSpPr>
        <p:spPr>
          <a:xfrm>
            <a:off x="3150976" y="2104444"/>
            <a:ext cx="739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write </a:t>
            </a: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6C5035-A057-D84F-897D-E837BF467A87}"/>
              </a:ext>
            </a:extLst>
          </p:cNvPr>
          <p:cNvSpPr/>
          <p:nvPr/>
        </p:nvSpPr>
        <p:spPr>
          <a:xfrm>
            <a:off x="1272707" y="3143704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megadetector inference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5E855A1-2321-3344-A1BC-2BF2319D27DE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2914030" y="2599510"/>
            <a:ext cx="1213711" cy="90375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5324985-04BD-CF4E-B3F8-40D425C859AC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2914032" y="1290401"/>
            <a:ext cx="1213709" cy="949548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Arc 26">
            <a:extLst>
              <a:ext uri="{FF2B5EF4-FFF2-40B4-BE49-F238E27FC236}">
                <a16:creationId xmlns:a16="http://schemas.microsoft.com/office/drawing/2014/main" id="{8F4704C2-D3DA-BC41-AD96-E155EEBE17A1}"/>
              </a:ext>
            </a:extLst>
          </p:cNvPr>
          <p:cNvSpPr/>
          <p:nvPr/>
        </p:nvSpPr>
        <p:spPr>
          <a:xfrm>
            <a:off x="4459590" y="1520015"/>
            <a:ext cx="2618948" cy="1246730"/>
          </a:xfrm>
          <a:prstGeom prst="arc">
            <a:avLst>
              <a:gd name="adj1" fmla="val 11369948"/>
              <a:gd name="adj2" fmla="val 14939912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c 27">
            <a:extLst>
              <a:ext uri="{FF2B5EF4-FFF2-40B4-BE49-F238E27FC236}">
                <a16:creationId xmlns:a16="http://schemas.microsoft.com/office/drawing/2014/main" id="{CF0649DB-F5EB-3247-9F92-5A1A47F73D7F}"/>
              </a:ext>
            </a:extLst>
          </p:cNvPr>
          <p:cNvSpPr/>
          <p:nvPr/>
        </p:nvSpPr>
        <p:spPr>
          <a:xfrm rot="9692412">
            <a:off x="3522172" y="1422102"/>
            <a:ext cx="2618948" cy="1246730"/>
          </a:xfrm>
          <a:prstGeom prst="arc">
            <a:avLst>
              <a:gd name="adj1" fmla="val 11921119"/>
              <a:gd name="adj2" fmla="val 15555296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846C757-4744-8344-AEAB-60AAF349F257}"/>
              </a:ext>
            </a:extLst>
          </p:cNvPr>
          <p:cNvSpPr/>
          <p:nvPr/>
        </p:nvSpPr>
        <p:spPr>
          <a:xfrm>
            <a:off x="6257876" y="3040922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GET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api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A6BCEE5-A493-6049-B4B6-577B91BDA5EA}"/>
              </a:ext>
            </a:extLst>
          </p:cNvPr>
          <p:cNvSpPr/>
          <p:nvPr/>
        </p:nvSpPr>
        <p:spPr>
          <a:xfrm>
            <a:off x="6271125" y="3946358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POST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api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E233B6E-D49F-224E-A2B2-DE1FCEA268FC}"/>
              </a:ext>
            </a:extLst>
          </p:cNvPr>
          <p:cNvCxnSpPr>
            <a:cxnSpLocks/>
            <a:stCxn id="30" idx="1"/>
          </p:cNvCxnSpPr>
          <p:nvPr/>
        </p:nvCxnSpPr>
        <p:spPr>
          <a:xfrm flipH="1" flipV="1">
            <a:off x="4324438" y="2866426"/>
            <a:ext cx="1946687" cy="1439493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9B86E8EF-3F6F-6043-A69B-8600244D0676}"/>
              </a:ext>
            </a:extLst>
          </p:cNvPr>
          <p:cNvSpPr txBox="1"/>
          <p:nvPr/>
        </p:nvSpPr>
        <p:spPr>
          <a:xfrm rot="2098819">
            <a:off x="5345609" y="2897228"/>
            <a:ext cx="5618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read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80FE6FE-C4B5-B04E-83AC-75CA4DA4DC26}"/>
              </a:ext>
            </a:extLst>
          </p:cNvPr>
          <p:cNvSpPr txBox="1"/>
          <p:nvPr/>
        </p:nvSpPr>
        <p:spPr>
          <a:xfrm rot="2285500">
            <a:off x="4854198" y="3488591"/>
            <a:ext cx="6201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write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1744AD96-354C-BC45-9DD7-2E5DE7841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9504" y="3538111"/>
            <a:ext cx="909066" cy="888522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E7277C0C-45B8-434D-822E-A53FB88E1C84}"/>
              </a:ext>
            </a:extLst>
          </p:cNvPr>
          <p:cNvSpPr txBox="1"/>
          <p:nvPr/>
        </p:nvSpPr>
        <p:spPr>
          <a:xfrm>
            <a:off x="9362982" y="4462041"/>
            <a:ext cx="13821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angular single 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page app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80E8D47-6393-BE4A-8469-9261694EB801}"/>
              </a:ext>
            </a:extLst>
          </p:cNvPr>
          <p:cNvCxnSpPr>
            <a:cxnSpLocks/>
            <a:stCxn id="32" idx="1"/>
            <a:endCxn id="41" idx="3"/>
          </p:cNvCxnSpPr>
          <p:nvPr/>
        </p:nvCxnSpPr>
        <p:spPr>
          <a:xfrm flipH="1">
            <a:off x="8211582" y="3982372"/>
            <a:ext cx="1387922" cy="3123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38">
            <a:extLst>
              <a:ext uri="{FF2B5EF4-FFF2-40B4-BE49-F238E27FC236}">
                <a16:creationId xmlns:a16="http://schemas.microsoft.com/office/drawing/2014/main" id="{ADBB8394-1E54-0841-B634-F5260B0ED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3708" y="1427879"/>
            <a:ext cx="1237612" cy="976055"/>
          </a:xfrm>
          <a:prstGeom prst="rect">
            <a:avLst/>
          </a:prstGeom>
        </p:spPr>
      </p:pic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9F0A57B-1EA1-E244-A9E8-A658F8ADF5E8}"/>
              </a:ext>
            </a:extLst>
          </p:cNvPr>
          <p:cNvCxnSpPr>
            <a:cxnSpLocks/>
          </p:cNvCxnSpPr>
          <p:nvPr/>
        </p:nvCxnSpPr>
        <p:spPr>
          <a:xfrm>
            <a:off x="10054037" y="2333968"/>
            <a:ext cx="0" cy="1208497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6A408E51-BB1B-4F46-B54A-83BE53F0FC69}"/>
              </a:ext>
            </a:extLst>
          </p:cNvPr>
          <p:cNvCxnSpPr>
            <a:cxnSpLocks/>
          </p:cNvCxnSpPr>
          <p:nvPr/>
        </p:nvCxnSpPr>
        <p:spPr>
          <a:xfrm>
            <a:off x="91440" y="626057"/>
            <a:ext cx="978408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E6D699C2-2847-0E40-8BC6-CD46FE716295}"/>
              </a:ext>
            </a:extLst>
          </p:cNvPr>
          <p:cNvCxnSpPr>
            <a:cxnSpLocks/>
          </p:cNvCxnSpPr>
          <p:nvPr/>
        </p:nvCxnSpPr>
        <p:spPr>
          <a:xfrm>
            <a:off x="10745092" y="925961"/>
            <a:ext cx="1169540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75435C8-A5AC-384D-A4EA-AF89E11021A4}"/>
              </a:ext>
            </a:extLst>
          </p:cNvPr>
          <p:cNvCxnSpPr>
            <a:cxnSpLocks/>
          </p:cNvCxnSpPr>
          <p:nvPr/>
        </p:nvCxnSpPr>
        <p:spPr>
          <a:xfrm>
            <a:off x="91440" y="5337985"/>
            <a:ext cx="978408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82D6604D-00D0-5E4C-BF24-3A4A293384CD}"/>
              </a:ext>
            </a:extLst>
          </p:cNvPr>
          <p:cNvCxnSpPr>
            <a:cxnSpLocks/>
          </p:cNvCxnSpPr>
          <p:nvPr/>
        </p:nvCxnSpPr>
        <p:spPr>
          <a:xfrm>
            <a:off x="10661904" y="5507122"/>
            <a:ext cx="1188720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3802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6F4EF89B-9CC0-5A44-A6F8-F8C67E7F399C}"/>
              </a:ext>
            </a:extLst>
          </p:cNvPr>
          <p:cNvSpPr/>
          <p:nvPr/>
        </p:nvSpPr>
        <p:spPr>
          <a:xfrm>
            <a:off x="5983113" y="2689220"/>
            <a:ext cx="2228469" cy="2648765"/>
          </a:xfrm>
          <a:prstGeom prst="rect">
            <a:avLst/>
          </a:prstGeom>
          <a:solidFill>
            <a:schemeClr val="bg1">
              <a:lumMod val="95000"/>
            </a:schemeClr>
          </a:solidFill>
          <a:ln w="22225">
            <a:solidFill>
              <a:schemeClr val="tx1">
                <a:lumMod val="50000"/>
                <a:lumOff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9E19AAF-5119-1D47-B1FB-D99671F4F312}"/>
              </a:ext>
            </a:extLst>
          </p:cNvPr>
          <p:cNvSpPr txBox="1"/>
          <p:nvPr/>
        </p:nvSpPr>
        <p:spPr>
          <a:xfrm>
            <a:off x="6638448" y="4978873"/>
            <a:ext cx="8801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backend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9A1A7EE-152E-EB4D-83F5-DFBFD0AFE1CC}"/>
              </a:ext>
            </a:extLst>
          </p:cNvPr>
          <p:cNvSpPr/>
          <p:nvPr/>
        </p:nvSpPr>
        <p:spPr>
          <a:xfrm>
            <a:off x="1272709" y="930840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YOLOv5 inference</a:t>
            </a:r>
          </a:p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script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87DBA6B-E2F2-6E4C-9B5B-1A75355927DA}"/>
              </a:ext>
            </a:extLst>
          </p:cNvPr>
          <p:cNvSpPr/>
          <p:nvPr/>
        </p:nvSpPr>
        <p:spPr>
          <a:xfrm>
            <a:off x="5535547" y="1318151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ensemble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script</a:t>
            </a:r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7912F884-3966-7649-BA1A-27135EC9EED6}"/>
              </a:ext>
            </a:extLst>
          </p:cNvPr>
          <p:cNvSpPr/>
          <p:nvPr/>
        </p:nvSpPr>
        <p:spPr>
          <a:xfrm>
            <a:off x="4127741" y="1952026"/>
            <a:ext cx="1014759" cy="914400"/>
          </a:xfrm>
          <a:prstGeom prst="can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DB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20E7A4B3-4086-9F49-87C7-5B91692FDA48}"/>
              </a:ext>
            </a:extLst>
          </p:cNvPr>
          <p:cNvCxnSpPr>
            <a:cxnSpLocks/>
            <a:stCxn id="80" idx="3"/>
            <a:endCxn id="18" idx="2"/>
          </p:cNvCxnSpPr>
          <p:nvPr/>
        </p:nvCxnSpPr>
        <p:spPr>
          <a:xfrm>
            <a:off x="2914031" y="2396833"/>
            <a:ext cx="1213710" cy="12393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36894E4E-9065-9D45-B333-8AA41575C321}"/>
              </a:ext>
            </a:extLst>
          </p:cNvPr>
          <p:cNvSpPr/>
          <p:nvPr/>
        </p:nvSpPr>
        <p:spPr>
          <a:xfrm>
            <a:off x="1272708" y="2037272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efficientnet inference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5B0CE4C7-5B9C-0F49-8D7F-6B64D83628B3}"/>
              </a:ext>
            </a:extLst>
          </p:cNvPr>
          <p:cNvCxnSpPr>
            <a:cxnSpLocks/>
          </p:cNvCxnSpPr>
          <p:nvPr/>
        </p:nvCxnSpPr>
        <p:spPr>
          <a:xfrm>
            <a:off x="5045075" y="2829060"/>
            <a:ext cx="1200961" cy="82976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52B11C19-130C-FD45-BD3F-D947FCBC9435}"/>
              </a:ext>
            </a:extLst>
          </p:cNvPr>
          <p:cNvSpPr txBox="1"/>
          <p:nvPr/>
        </p:nvSpPr>
        <p:spPr>
          <a:xfrm>
            <a:off x="3150976" y="2104444"/>
            <a:ext cx="739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write </a:t>
            </a: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6C5035-A057-D84F-897D-E837BF467A87}"/>
              </a:ext>
            </a:extLst>
          </p:cNvPr>
          <p:cNvSpPr/>
          <p:nvPr/>
        </p:nvSpPr>
        <p:spPr>
          <a:xfrm>
            <a:off x="1272707" y="3143704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megadetector inference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5E855A1-2321-3344-A1BC-2BF2319D27DE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2914030" y="2599510"/>
            <a:ext cx="1213711" cy="90375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5324985-04BD-CF4E-B3F8-40D425C859AC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2914032" y="1290401"/>
            <a:ext cx="1213709" cy="949548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Arc 26">
            <a:extLst>
              <a:ext uri="{FF2B5EF4-FFF2-40B4-BE49-F238E27FC236}">
                <a16:creationId xmlns:a16="http://schemas.microsoft.com/office/drawing/2014/main" id="{8F4704C2-D3DA-BC41-AD96-E155EEBE17A1}"/>
              </a:ext>
            </a:extLst>
          </p:cNvPr>
          <p:cNvSpPr/>
          <p:nvPr/>
        </p:nvSpPr>
        <p:spPr>
          <a:xfrm>
            <a:off x="4459590" y="1520015"/>
            <a:ext cx="2618948" cy="1246730"/>
          </a:xfrm>
          <a:prstGeom prst="arc">
            <a:avLst>
              <a:gd name="adj1" fmla="val 11369948"/>
              <a:gd name="adj2" fmla="val 14939912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c 27">
            <a:extLst>
              <a:ext uri="{FF2B5EF4-FFF2-40B4-BE49-F238E27FC236}">
                <a16:creationId xmlns:a16="http://schemas.microsoft.com/office/drawing/2014/main" id="{CF0649DB-F5EB-3247-9F92-5A1A47F73D7F}"/>
              </a:ext>
            </a:extLst>
          </p:cNvPr>
          <p:cNvSpPr/>
          <p:nvPr/>
        </p:nvSpPr>
        <p:spPr>
          <a:xfrm rot="9692412">
            <a:off x="3522172" y="1422102"/>
            <a:ext cx="2618948" cy="1246730"/>
          </a:xfrm>
          <a:prstGeom prst="arc">
            <a:avLst>
              <a:gd name="adj1" fmla="val 11921119"/>
              <a:gd name="adj2" fmla="val 15555296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846C757-4744-8344-AEAB-60AAF349F257}"/>
              </a:ext>
            </a:extLst>
          </p:cNvPr>
          <p:cNvSpPr/>
          <p:nvPr/>
        </p:nvSpPr>
        <p:spPr>
          <a:xfrm>
            <a:off x="6257876" y="3040922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GET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api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A6BCEE5-A493-6049-B4B6-577B91BDA5EA}"/>
              </a:ext>
            </a:extLst>
          </p:cNvPr>
          <p:cNvSpPr/>
          <p:nvPr/>
        </p:nvSpPr>
        <p:spPr>
          <a:xfrm>
            <a:off x="6271125" y="3946358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POST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api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E233B6E-D49F-224E-A2B2-DE1FCEA268FC}"/>
              </a:ext>
            </a:extLst>
          </p:cNvPr>
          <p:cNvCxnSpPr>
            <a:cxnSpLocks/>
            <a:stCxn id="30" idx="1"/>
          </p:cNvCxnSpPr>
          <p:nvPr/>
        </p:nvCxnSpPr>
        <p:spPr>
          <a:xfrm flipH="1" flipV="1">
            <a:off x="4324438" y="2866426"/>
            <a:ext cx="1946687" cy="1439493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9B86E8EF-3F6F-6043-A69B-8600244D0676}"/>
              </a:ext>
            </a:extLst>
          </p:cNvPr>
          <p:cNvSpPr txBox="1"/>
          <p:nvPr/>
        </p:nvSpPr>
        <p:spPr>
          <a:xfrm rot="2098819">
            <a:off x="5345609" y="2897228"/>
            <a:ext cx="5618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read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80FE6FE-C4B5-B04E-83AC-75CA4DA4DC26}"/>
              </a:ext>
            </a:extLst>
          </p:cNvPr>
          <p:cNvSpPr txBox="1"/>
          <p:nvPr/>
        </p:nvSpPr>
        <p:spPr>
          <a:xfrm rot="2285500">
            <a:off x="4854198" y="3488591"/>
            <a:ext cx="6201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write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1744AD96-354C-BC45-9DD7-2E5DE7841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9504" y="3538111"/>
            <a:ext cx="909066" cy="888522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E7277C0C-45B8-434D-822E-A53FB88E1C84}"/>
              </a:ext>
            </a:extLst>
          </p:cNvPr>
          <p:cNvSpPr txBox="1"/>
          <p:nvPr/>
        </p:nvSpPr>
        <p:spPr>
          <a:xfrm>
            <a:off x="9362982" y="4462041"/>
            <a:ext cx="13821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angular single 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page app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80E8D47-6393-BE4A-8469-9261694EB801}"/>
              </a:ext>
            </a:extLst>
          </p:cNvPr>
          <p:cNvCxnSpPr>
            <a:cxnSpLocks/>
            <a:stCxn id="32" idx="1"/>
            <a:endCxn id="41" idx="3"/>
          </p:cNvCxnSpPr>
          <p:nvPr/>
        </p:nvCxnSpPr>
        <p:spPr>
          <a:xfrm flipH="1">
            <a:off x="8211582" y="3982372"/>
            <a:ext cx="1387922" cy="3123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35052B78-7658-0944-9E88-61464A7484D9}"/>
              </a:ext>
            </a:extLst>
          </p:cNvPr>
          <p:cNvSpPr/>
          <p:nvPr/>
        </p:nvSpPr>
        <p:spPr>
          <a:xfrm>
            <a:off x="6950840" y="1131836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7FBE476A-340A-484E-9BCD-78AEF2644B10}"/>
              </a:ext>
            </a:extLst>
          </p:cNvPr>
          <p:cNvSpPr/>
          <p:nvPr/>
        </p:nvSpPr>
        <p:spPr>
          <a:xfrm>
            <a:off x="2692218" y="695489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17D42794-EB0D-1747-92FF-67B36A2289AA}"/>
              </a:ext>
            </a:extLst>
          </p:cNvPr>
          <p:cNvSpPr/>
          <p:nvPr/>
        </p:nvSpPr>
        <p:spPr>
          <a:xfrm>
            <a:off x="7690994" y="2819445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4CCD5896-8B71-1E46-96D4-3D07485FE720}"/>
              </a:ext>
            </a:extLst>
          </p:cNvPr>
          <p:cNvSpPr/>
          <p:nvPr/>
        </p:nvSpPr>
        <p:spPr>
          <a:xfrm>
            <a:off x="7690993" y="4426633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7C10BFE7-5242-554C-8A16-DC614AC839ED}"/>
              </a:ext>
            </a:extLst>
          </p:cNvPr>
          <p:cNvSpPr/>
          <p:nvPr/>
        </p:nvSpPr>
        <p:spPr>
          <a:xfrm>
            <a:off x="1272707" y="4890425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5ED852E-F486-7F4B-908F-F0A69FD8FEA4}"/>
              </a:ext>
            </a:extLst>
          </p:cNvPr>
          <p:cNvSpPr txBox="1"/>
          <p:nvPr/>
        </p:nvSpPr>
        <p:spPr>
          <a:xfrm>
            <a:off x="1735678" y="4953336"/>
            <a:ext cx="20964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partially completed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D56CC65-EE30-D34B-BAE8-1E246C2F2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3708" y="1427879"/>
            <a:ext cx="1237612" cy="976055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081898A-79F7-6540-AC9E-A4E8E06802CA}"/>
              </a:ext>
            </a:extLst>
          </p:cNvPr>
          <p:cNvCxnSpPr>
            <a:cxnSpLocks/>
          </p:cNvCxnSpPr>
          <p:nvPr/>
        </p:nvCxnSpPr>
        <p:spPr>
          <a:xfrm>
            <a:off x="10054037" y="2333968"/>
            <a:ext cx="0" cy="1208497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A92F2C4-17AB-BD43-A9D6-13A6DC388746}"/>
              </a:ext>
            </a:extLst>
          </p:cNvPr>
          <p:cNvCxnSpPr>
            <a:cxnSpLocks/>
          </p:cNvCxnSpPr>
          <p:nvPr/>
        </p:nvCxnSpPr>
        <p:spPr>
          <a:xfrm>
            <a:off x="91440" y="626057"/>
            <a:ext cx="978408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86F2E42-5999-664C-9E5F-6AE21B1BAA51}"/>
              </a:ext>
            </a:extLst>
          </p:cNvPr>
          <p:cNvCxnSpPr>
            <a:cxnSpLocks/>
          </p:cNvCxnSpPr>
          <p:nvPr/>
        </p:nvCxnSpPr>
        <p:spPr>
          <a:xfrm>
            <a:off x="10745092" y="925961"/>
            <a:ext cx="1169540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6088327-02A3-C645-BB7B-C70D1AEAC152}"/>
              </a:ext>
            </a:extLst>
          </p:cNvPr>
          <p:cNvCxnSpPr>
            <a:cxnSpLocks/>
          </p:cNvCxnSpPr>
          <p:nvPr/>
        </p:nvCxnSpPr>
        <p:spPr>
          <a:xfrm>
            <a:off x="91440" y="5337985"/>
            <a:ext cx="978408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B11126E-6792-6B4A-BF5B-FC51693F2740}"/>
              </a:ext>
            </a:extLst>
          </p:cNvPr>
          <p:cNvCxnSpPr>
            <a:cxnSpLocks/>
          </p:cNvCxnSpPr>
          <p:nvPr/>
        </p:nvCxnSpPr>
        <p:spPr>
          <a:xfrm>
            <a:off x="10661904" y="5507122"/>
            <a:ext cx="1188720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167268A-018D-FF44-B044-A2DA27D6D4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3022" y="5600572"/>
            <a:ext cx="2228469" cy="95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471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49BFBB-F651-204D-95FA-00A594EF6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1929"/>
            <a:ext cx="12192000" cy="485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510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49A1A7EE-152E-EB4D-83F5-DFBFD0AFE1CC}"/>
              </a:ext>
            </a:extLst>
          </p:cNvPr>
          <p:cNvSpPr/>
          <p:nvPr/>
        </p:nvSpPr>
        <p:spPr>
          <a:xfrm>
            <a:off x="2117961" y="3083640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YOLOv5 inference</a:t>
            </a:r>
          </a:p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script (species)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87DBA6B-E2F2-6E4C-9B5B-1A75355927DA}"/>
              </a:ext>
            </a:extLst>
          </p:cNvPr>
          <p:cNvSpPr/>
          <p:nvPr/>
        </p:nvSpPr>
        <p:spPr>
          <a:xfrm>
            <a:off x="7187583" y="1514879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ensemble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script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20E7A4B3-4086-9F49-87C7-5B91692FDA48}"/>
              </a:ext>
            </a:extLst>
          </p:cNvPr>
          <p:cNvCxnSpPr>
            <a:cxnSpLocks/>
            <a:stCxn id="80" idx="3"/>
          </p:cNvCxnSpPr>
          <p:nvPr/>
        </p:nvCxnSpPr>
        <p:spPr>
          <a:xfrm>
            <a:off x="3759283" y="4549633"/>
            <a:ext cx="1213710" cy="3230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36894E4E-9065-9D45-B333-8AA41575C321}"/>
              </a:ext>
            </a:extLst>
          </p:cNvPr>
          <p:cNvSpPr/>
          <p:nvPr/>
        </p:nvSpPr>
        <p:spPr>
          <a:xfrm>
            <a:off x="2117960" y="4190072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efficientnet inference</a:t>
            </a:r>
          </a:p>
          <a:p>
            <a:pPr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 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(species)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52B11C19-130C-FD45-BD3F-D947FCBC9435}"/>
              </a:ext>
            </a:extLst>
          </p:cNvPr>
          <p:cNvSpPr txBox="1"/>
          <p:nvPr/>
        </p:nvSpPr>
        <p:spPr>
          <a:xfrm>
            <a:off x="3996228" y="4257244"/>
            <a:ext cx="739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write </a:t>
            </a: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6C5035-A057-D84F-897D-E837BF467A87}"/>
              </a:ext>
            </a:extLst>
          </p:cNvPr>
          <p:cNvSpPr/>
          <p:nvPr/>
        </p:nvSpPr>
        <p:spPr>
          <a:xfrm>
            <a:off x="2117959" y="5296504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megadetector inference</a:t>
            </a:r>
          </a:p>
          <a:p>
            <a:pPr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 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(species)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5E855A1-2321-3344-A1BC-2BF2319D27DE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3759282" y="4752310"/>
            <a:ext cx="1213711" cy="90375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5324985-04BD-CF4E-B3F8-40D425C859AC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3759284" y="3443201"/>
            <a:ext cx="1213709" cy="949548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Arc 26">
            <a:extLst>
              <a:ext uri="{FF2B5EF4-FFF2-40B4-BE49-F238E27FC236}">
                <a16:creationId xmlns:a16="http://schemas.microsoft.com/office/drawing/2014/main" id="{8F4704C2-D3DA-BC41-AD96-E155EEBE17A1}"/>
              </a:ext>
            </a:extLst>
          </p:cNvPr>
          <p:cNvSpPr/>
          <p:nvPr/>
        </p:nvSpPr>
        <p:spPr>
          <a:xfrm>
            <a:off x="6103584" y="1701105"/>
            <a:ext cx="2618948" cy="1246730"/>
          </a:xfrm>
          <a:prstGeom prst="arc">
            <a:avLst>
              <a:gd name="adj1" fmla="val 12081639"/>
              <a:gd name="adj2" fmla="val 14939912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c 27">
            <a:extLst>
              <a:ext uri="{FF2B5EF4-FFF2-40B4-BE49-F238E27FC236}">
                <a16:creationId xmlns:a16="http://schemas.microsoft.com/office/drawing/2014/main" id="{CF0649DB-F5EB-3247-9F92-5A1A47F73D7F}"/>
              </a:ext>
            </a:extLst>
          </p:cNvPr>
          <p:cNvSpPr/>
          <p:nvPr/>
        </p:nvSpPr>
        <p:spPr>
          <a:xfrm rot="3511127">
            <a:off x="7642583" y="2214497"/>
            <a:ext cx="2618948" cy="1246730"/>
          </a:xfrm>
          <a:prstGeom prst="arc">
            <a:avLst>
              <a:gd name="adj1" fmla="val 12272269"/>
              <a:gd name="adj2" fmla="val 16784203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0CF420D-32E8-8445-AB3A-171C7199A268}"/>
              </a:ext>
            </a:extLst>
          </p:cNvPr>
          <p:cNvSpPr/>
          <p:nvPr/>
        </p:nvSpPr>
        <p:spPr>
          <a:xfrm>
            <a:off x="4972990" y="705600"/>
            <a:ext cx="1405953" cy="4915443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table: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model_outputs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29F616B-59EF-0D4A-9E18-B1AECFBEE1FA}"/>
              </a:ext>
            </a:extLst>
          </p:cNvPr>
          <p:cNvSpPr/>
          <p:nvPr/>
        </p:nvSpPr>
        <p:spPr>
          <a:xfrm>
            <a:off x="9142562" y="2605416"/>
            <a:ext cx="1405953" cy="1953457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table: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event_images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0474EA1-778F-8749-AB2A-FCA7C5ADD0E6}"/>
              </a:ext>
            </a:extLst>
          </p:cNvPr>
          <p:cNvSpPr/>
          <p:nvPr/>
        </p:nvSpPr>
        <p:spPr>
          <a:xfrm>
            <a:off x="10745092" y="4867631"/>
            <a:ext cx="1405953" cy="1953457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table: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ground_truth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BC91F80-1E59-3046-BD89-586FA4F8581F}"/>
              </a:ext>
            </a:extLst>
          </p:cNvPr>
          <p:cNvSpPr/>
          <p:nvPr/>
        </p:nvSpPr>
        <p:spPr>
          <a:xfrm>
            <a:off x="10507560" y="47048"/>
            <a:ext cx="1643485" cy="1953457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table: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event_annotations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937F573-2753-A440-9A99-0E5E3D07701E}"/>
              </a:ext>
            </a:extLst>
          </p:cNvPr>
          <p:cNvSpPr/>
          <p:nvPr/>
        </p:nvSpPr>
        <p:spPr>
          <a:xfrm>
            <a:off x="2117958" y="506891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YOLOv5 inference</a:t>
            </a:r>
          </a:p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script (blank)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D1A1F8F-4158-E84E-A19E-3862D8AE844C}"/>
              </a:ext>
            </a:extLst>
          </p:cNvPr>
          <p:cNvSpPr/>
          <p:nvPr/>
        </p:nvSpPr>
        <p:spPr>
          <a:xfrm>
            <a:off x="2117958" y="1577306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efficientnet inference</a:t>
            </a:r>
          </a:p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script (blank)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99F1E61-168F-5741-874D-42DE860EE175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3759281" y="866452"/>
            <a:ext cx="1213708" cy="227889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37297FB-56DC-5448-ABEE-DFDF7BA2F06B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3759281" y="1647559"/>
            <a:ext cx="1213708" cy="289308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F6C68BE-E6BE-664D-8966-EC847B476762}"/>
              </a:ext>
            </a:extLst>
          </p:cNvPr>
          <p:cNvSpPr txBox="1"/>
          <p:nvPr/>
        </p:nvSpPr>
        <p:spPr>
          <a:xfrm>
            <a:off x="741694" y="672619"/>
            <a:ext cx="1135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model_id = 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E5C2C2C-0C01-7340-8397-D2AC684B78B0}"/>
              </a:ext>
            </a:extLst>
          </p:cNvPr>
          <p:cNvSpPr txBox="1"/>
          <p:nvPr/>
        </p:nvSpPr>
        <p:spPr>
          <a:xfrm>
            <a:off x="708197" y="1720550"/>
            <a:ext cx="1135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model_id = 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DFD47EC-8C9E-2344-B1A4-A58650345EDF}"/>
              </a:ext>
            </a:extLst>
          </p:cNvPr>
          <p:cNvSpPr txBox="1"/>
          <p:nvPr/>
        </p:nvSpPr>
        <p:spPr>
          <a:xfrm>
            <a:off x="633197" y="3187222"/>
            <a:ext cx="1135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model_id = 3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8A5ADFC-54F2-6843-A84D-933EC5B8E309}"/>
              </a:ext>
            </a:extLst>
          </p:cNvPr>
          <p:cNvSpPr txBox="1"/>
          <p:nvPr/>
        </p:nvSpPr>
        <p:spPr>
          <a:xfrm>
            <a:off x="633197" y="4389042"/>
            <a:ext cx="1135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model_id = 4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E720746-E07F-E541-B019-58FDB2EDAB42}"/>
              </a:ext>
            </a:extLst>
          </p:cNvPr>
          <p:cNvSpPr txBox="1"/>
          <p:nvPr/>
        </p:nvSpPr>
        <p:spPr>
          <a:xfrm>
            <a:off x="606841" y="5467154"/>
            <a:ext cx="1135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model_id = 5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66388CA-CFC3-224D-A7C2-5E1A2A897C13}"/>
              </a:ext>
            </a:extLst>
          </p:cNvPr>
          <p:cNvSpPr/>
          <p:nvPr/>
        </p:nvSpPr>
        <p:spPr>
          <a:xfrm>
            <a:off x="7296522" y="6347505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472E142-A6B4-1741-BA03-022CBD6D2378}"/>
              </a:ext>
            </a:extLst>
          </p:cNvPr>
          <p:cNvSpPr txBox="1"/>
          <p:nvPr/>
        </p:nvSpPr>
        <p:spPr>
          <a:xfrm>
            <a:off x="7759493" y="6410416"/>
            <a:ext cx="20964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partially completed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B8DC34C-B4CC-F04F-8170-4861BB09BB0D}"/>
              </a:ext>
            </a:extLst>
          </p:cNvPr>
          <p:cNvSpPr/>
          <p:nvPr/>
        </p:nvSpPr>
        <p:spPr>
          <a:xfrm>
            <a:off x="3556139" y="229666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31C8FCE-6E23-F548-9DE9-F0E7A35F08D0}"/>
              </a:ext>
            </a:extLst>
          </p:cNvPr>
          <p:cNvSpPr/>
          <p:nvPr/>
        </p:nvSpPr>
        <p:spPr>
          <a:xfrm>
            <a:off x="3539236" y="2882029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A42ABC94-1B29-5F4D-A959-1B8794C13729}"/>
              </a:ext>
            </a:extLst>
          </p:cNvPr>
          <p:cNvSpPr/>
          <p:nvPr/>
        </p:nvSpPr>
        <p:spPr>
          <a:xfrm>
            <a:off x="3529207" y="1340894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6DACF2E-BAC7-0E46-820C-3C9955E0725C}"/>
              </a:ext>
            </a:extLst>
          </p:cNvPr>
          <p:cNvSpPr/>
          <p:nvPr/>
        </p:nvSpPr>
        <p:spPr>
          <a:xfrm>
            <a:off x="3527647" y="3954720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9E19BE2-7AF4-AF41-B23D-0E0D4847DC26}"/>
              </a:ext>
            </a:extLst>
          </p:cNvPr>
          <p:cNvSpPr/>
          <p:nvPr/>
        </p:nvSpPr>
        <p:spPr>
          <a:xfrm>
            <a:off x="3527646" y="5024201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329B20D-4C3F-954C-AF80-7F12DD4B55ED}"/>
              </a:ext>
            </a:extLst>
          </p:cNvPr>
          <p:cNvSpPr/>
          <p:nvPr/>
        </p:nvSpPr>
        <p:spPr>
          <a:xfrm>
            <a:off x="5914709" y="772898"/>
            <a:ext cx="440089" cy="442953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A1C5782D-4D00-404E-9BEC-B2F320118F46}"/>
              </a:ext>
            </a:extLst>
          </p:cNvPr>
          <p:cNvSpPr/>
          <p:nvPr/>
        </p:nvSpPr>
        <p:spPr>
          <a:xfrm>
            <a:off x="10067471" y="2662221"/>
            <a:ext cx="440089" cy="442953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C8B4AF23-7471-E844-A9C3-1B4D2E346AC6}"/>
              </a:ext>
            </a:extLst>
          </p:cNvPr>
          <p:cNvSpPr/>
          <p:nvPr/>
        </p:nvSpPr>
        <p:spPr>
          <a:xfrm>
            <a:off x="11659370" y="98584"/>
            <a:ext cx="440089" cy="442953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7109F3C3-3705-1641-8D03-6B42D4794E75}"/>
              </a:ext>
            </a:extLst>
          </p:cNvPr>
          <p:cNvSpPr/>
          <p:nvPr/>
        </p:nvSpPr>
        <p:spPr>
          <a:xfrm>
            <a:off x="11637751" y="4909193"/>
            <a:ext cx="440089" cy="442953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2C16AD08-77E5-CC4C-B3D2-362254EEA946}"/>
              </a:ext>
            </a:extLst>
          </p:cNvPr>
          <p:cNvSpPr/>
          <p:nvPr/>
        </p:nvSpPr>
        <p:spPr>
          <a:xfrm>
            <a:off x="7296522" y="5831324"/>
            <a:ext cx="440089" cy="442953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78AC997-E4DE-B14D-BA0F-7013FD25A8E0}"/>
              </a:ext>
            </a:extLst>
          </p:cNvPr>
          <p:cNvSpPr txBox="1"/>
          <p:nvPr/>
        </p:nvSpPr>
        <p:spPr>
          <a:xfrm>
            <a:off x="7759493" y="5883523"/>
            <a:ext cx="20964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Database tables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F786EC-E5A5-BB44-993B-69683AB81CEC}"/>
              </a:ext>
            </a:extLst>
          </p:cNvPr>
          <p:cNvSpPr/>
          <p:nvPr/>
        </p:nvSpPr>
        <p:spPr>
          <a:xfrm>
            <a:off x="7296522" y="5316633"/>
            <a:ext cx="440089" cy="44295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992103B-29A2-114F-B7E5-B0E3878D747A}"/>
              </a:ext>
            </a:extLst>
          </p:cNvPr>
          <p:cNvSpPr/>
          <p:nvPr/>
        </p:nvSpPr>
        <p:spPr>
          <a:xfrm>
            <a:off x="8608861" y="1237840"/>
            <a:ext cx="440089" cy="44295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73391C2-FD7E-1C49-8F7C-CA3B7B209096}"/>
              </a:ext>
            </a:extLst>
          </p:cNvPr>
          <p:cNvSpPr txBox="1"/>
          <p:nvPr/>
        </p:nvSpPr>
        <p:spPr>
          <a:xfrm>
            <a:off x="7759493" y="5332090"/>
            <a:ext cx="20964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Draft algorithm</a:t>
            </a:r>
          </a:p>
        </p:txBody>
      </p:sp>
    </p:spTree>
    <p:extLst>
      <p:ext uri="{BB962C8B-B14F-4D97-AF65-F5344CB8AC3E}">
        <p14:creationId xmlns:p14="http://schemas.microsoft.com/office/powerpoint/2010/main" val="17960723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13110</TotalTime>
  <Words>824</Words>
  <Application>Microsoft Macintosh PowerPoint</Application>
  <PresentationFormat>Widescreen</PresentationFormat>
  <Paragraphs>223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Consolas</vt:lpstr>
      <vt:lpstr>Menlo</vt:lpstr>
      <vt:lpstr>Monotype Corsiva</vt:lpstr>
      <vt:lpstr>Office Theme</vt:lpstr>
      <vt:lpstr>capstone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Javed Roshan</dc:creator>
  <cp:lastModifiedBy>Javed Roshan</cp:lastModifiedBy>
  <cp:revision>96</cp:revision>
  <dcterms:created xsi:type="dcterms:W3CDTF">2021-08-05T03:34:42Z</dcterms:created>
  <dcterms:modified xsi:type="dcterms:W3CDTF">2021-11-16T06:10:55Z</dcterms:modified>
</cp:coreProperties>
</file>

<file path=docProps/thumbnail.jpeg>
</file>